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3" r:id="rId17"/>
    <p:sldId id="274" r:id="rId18"/>
    <p:sldId id="277" r:id="rId19"/>
    <p:sldId id="276" r:id="rId20"/>
  </p:sldIdLst>
  <p:sldSz cx="9144000" cy="5143500" type="screen16x9"/>
  <p:notesSz cx="7034213" cy="101647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60"/>
  </p:normalViewPr>
  <p:slideViewPr>
    <p:cSldViewPr snapToGrid="0">
      <p:cViewPr varScale="1">
        <p:scale>
          <a:sx n="84" d="100"/>
          <a:sy n="84" d="100"/>
        </p:scale>
        <p:origin x="768"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3422" y="4828263"/>
            <a:ext cx="5627370" cy="4574143"/>
          </a:xfrm>
          <a:prstGeom prst="rect">
            <a:avLst/>
          </a:prstGeom>
          <a:noFill/>
          <a:ln>
            <a:noFill/>
          </a:ln>
        </p:spPr>
        <p:txBody>
          <a:bodyPr spcFirstLastPara="1" wrap="square" lIns="98264" tIns="98264" rIns="98264" bIns="98264"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5ba782f6a_0_96: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e5ba782f6a_0_96: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b3cd0f343_0_7: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3b3cd0f343_0_7: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5ba782f6a_0_124: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5ba782f6a_0_124: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5ba782f6a_0_101: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e5ba782f6a_0_101: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5ba782f6a_0_106: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5ba782f6a_0_106: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r>
              <a:rPr lang="en"/>
              <a:t>Michelle…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5ba782f6a_0_138: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e5ba782f6a_0_138: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f0c424ab07_0_7: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f0c424ab07_0_7: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f0c424ab07_0_20: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f0c424ab07_0_20: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r>
              <a:rPr lang="en"/>
              <a:t>A.B</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f0c424ab07_0_14: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f0c424ab07_0_14: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r>
              <a:rPr lang="en"/>
              <a:t>A.B</a:t>
            </a:r>
            <a:endParaRPr/>
          </a:p>
        </p:txBody>
      </p:sp>
    </p:spTree>
    <p:extLst>
      <p:ext uri="{BB962C8B-B14F-4D97-AF65-F5344CB8AC3E}">
        <p14:creationId xmlns:p14="http://schemas.microsoft.com/office/powerpoint/2010/main" val="2981526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f14b6045ea_0_0: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f14b6045ea_0_0: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5ba782f6a_0_111: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5ba782f6a_0_111: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f0c424ab07_0_1: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f0c424ab07_0_1: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e5ba782f6a_0_76: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e5ba782f6a_0_76: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e5ba782f6a_0_91: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e5ba782f6a_0_91: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5ba782f6a_0_86: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5ba782f6a_0_86: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5ba782f6a_0_116: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e5ba782f6a_0_116: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e5ba782f6a_0_81: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e5ba782f6a_0_81: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b3cd0f343_0_2:notes"/>
          <p:cNvSpPr>
            <a:spLocks noGrp="1" noRot="1" noChangeAspect="1"/>
          </p:cNvSpPr>
          <p:nvPr>
            <p:ph type="sldImg" idx="2"/>
          </p:nvPr>
        </p:nvSpPr>
        <p:spPr>
          <a:xfrm>
            <a:off x="130175" y="762000"/>
            <a:ext cx="6773863" cy="3811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3b3cd0f343_0_2:notes"/>
          <p:cNvSpPr txBox="1">
            <a:spLocks noGrp="1"/>
          </p:cNvSpPr>
          <p:nvPr>
            <p:ph type="body" idx="1"/>
          </p:nvPr>
        </p:nvSpPr>
        <p:spPr>
          <a:xfrm>
            <a:off x="703422" y="4828263"/>
            <a:ext cx="5627370" cy="4574143"/>
          </a:xfrm>
          <a:prstGeom prst="rect">
            <a:avLst/>
          </a:prstGeom>
        </p:spPr>
        <p:txBody>
          <a:bodyPr spcFirstLastPara="1" wrap="square" lIns="98264" tIns="98264" rIns="98264" bIns="98264"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374925" y="2391597"/>
            <a:ext cx="8222100" cy="838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Reception Open Evening</a:t>
            </a:r>
            <a:endParaRPr dirty="0"/>
          </a:p>
          <a:p>
            <a:pPr marL="0" lvl="0" indent="0" algn="ctr" rtl="0">
              <a:spcBef>
                <a:spcPts val="0"/>
              </a:spcBef>
              <a:spcAft>
                <a:spcPts val="0"/>
              </a:spcAft>
              <a:buNone/>
            </a:pPr>
            <a:r>
              <a:rPr lang="en" dirty="0"/>
              <a:t>Thursday 27</a:t>
            </a:r>
            <a:r>
              <a:rPr lang="en-GB" dirty="0" err="1"/>
              <a:t>th</a:t>
            </a:r>
            <a:r>
              <a:rPr lang="en" dirty="0"/>
              <a:t> Ju</a:t>
            </a:r>
            <a:r>
              <a:rPr lang="en-GB" dirty="0"/>
              <a:t>ne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311700" y="271400"/>
            <a:ext cx="56997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t>Lunchtime arrangements</a:t>
            </a:r>
            <a:endParaRPr/>
          </a:p>
        </p:txBody>
      </p:sp>
      <p:sp>
        <p:nvSpPr>
          <p:cNvPr id="147" name="Google Shape;147;p22"/>
          <p:cNvSpPr txBox="1">
            <a:spLocks noGrp="1"/>
          </p:cNvSpPr>
          <p:nvPr>
            <p:ph type="body" idx="1"/>
          </p:nvPr>
        </p:nvSpPr>
        <p:spPr>
          <a:xfrm>
            <a:off x="311700" y="954775"/>
            <a:ext cx="8358300" cy="3614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All children are offered a free school meal (a ‘hot’ lunch) in Innovation House.</a:t>
            </a:r>
            <a:endParaRPr dirty="0"/>
          </a:p>
          <a:p>
            <a:pPr marL="457200" lvl="0" indent="-342900" algn="l" rtl="0">
              <a:spcBef>
                <a:spcPts val="0"/>
              </a:spcBef>
              <a:spcAft>
                <a:spcPts val="0"/>
              </a:spcAft>
              <a:buSzPts val="1800"/>
              <a:buChar char="●"/>
            </a:pPr>
            <a:r>
              <a:rPr lang="en" dirty="0"/>
              <a:t>If you prefer for your child not to have this, they can bring in a packed lunch.</a:t>
            </a:r>
            <a:endParaRPr dirty="0"/>
          </a:p>
          <a:p>
            <a:pPr marL="457200" lvl="0" indent="-342900" algn="l" rtl="0">
              <a:spcBef>
                <a:spcPts val="0"/>
              </a:spcBef>
              <a:spcAft>
                <a:spcPts val="0"/>
              </a:spcAft>
              <a:buSzPts val="1800"/>
              <a:buChar char="●"/>
            </a:pPr>
            <a:r>
              <a:rPr lang="en" dirty="0"/>
              <a:t>Children will be with the class teacher in Innovation House and will be looked after by teaching assistants </a:t>
            </a:r>
            <a:r>
              <a:rPr lang="en-GB" dirty="0"/>
              <a:t>during lunch play</a:t>
            </a:r>
            <a:r>
              <a:rPr lang="en" dirty="0"/>
              <a:t>.</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311700" y="271400"/>
            <a:ext cx="56997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t>Reading Record</a:t>
            </a:r>
            <a:endParaRPr/>
          </a:p>
        </p:txBody>
      </p:sp>
      <p:sp>
        <p:nvSpPr>
          <p:cNvPr id="153" name="Google Shape;153;p23"/>
          <p:cNvSpPr txBox="1">
            <a:spLocks noGrp="1"/>
          </p:cNvSpPr>
          <p:nvPr>
            <p:ph type="body" idx="1"/>
          </p:nvPr>
        </p:nvSpPr>
        <p:spPr>
          <a:xfrm>
            <a:off x="311700" y="954775"/>
            <a:ext cx="8358300" cy="3614100"/>
          </a:xfrm>
          <a:prstGeom prst="rect">
            <a:avLst/>
          </a:prstGeom>
        </p:spPr>
        <p:txBody>
          <a:bodyPr spcFirstLastPara="1" wrap="square" lIns="91425" tIns="91425" rIns="91425" bIns="91425" anchor="t" anchorCtr="0">
            <a:normAutofit fontScale="92500" lnSpcReduction="20000"/>
          </a:bodyPr>
          <a:lstStyle/>
          <a:p>
            <a:pPr marL="457200" lvl="0" indent="-342900" algn="l" rtl="0">
              <a:spcBef>
                <a:spcPts val="0"/>
              </a:spcBef>
              <a:spcAft>
                <a:spcPts val="0"/>
              </a:spcAft>
              <a:buSzPts val="1800"/>
              <a:buChar char="●"/>
            </a:pPr>
            <a:r>
              <a:rPr lang="en" dirty="0"/>
              <a:t>When your child brings home their first reading book (this will depend on your child’s journey with phonics), they will bring home a Reading Record.</a:t>
            </a:r>
            <a:endParaRPr dirty="0"/>
          </a:p>
          <a:p>
            <a:pPr marL="457200" lvl="0" indent="-342900" algn="l" rtl="0">
              <a:spcBef>
                <a:spcPts val="0"/>
              </a:spcBef>
              <a:spcAft>
                <a:spcPts val="0"/>
              </a:spcAft>
              <a:buSzPts val="1800"/>
              <a:buChar char="●"/>
            </a:pPr>
            <a:r>
              <a:rPr lang="en" dirty="0"/>
              <a:t>This will show you our focus fo</a:t>
            </a:r>
            <a:r>
              <a:rPr lang="en-GB" dirty="0"/>
              <a:t>r</a:t>
            </a:r>
            <a:r>
              <a:rPr lang="en" dirty="0"/>
              <a:t> the reading session. We </a:t>
            </a:r>
            <a:r>
              <a:rPr lang="en-GB" dirty="0"/>
              <a:t>read three times</a:t>
            </a:r>
            <a:r>
              <a:rPr lang="en" dirty="0"/>
              <a:t> a week.</a:t>
            </a:r>
            <a:endParaRPr dirty="0"/>
          </a:p>
          <a:p>
            <a:pPr marL="457200" lvl="0" indent="-342900" algn="l" rtl="0">
              <a:spcBef>
                <a:spcPts val="0"/>
              </a:spcBef>
              <a:spcAft>
                <a:spcPts val="0"/>
              </a:spcAft>
              <a:buSzPts val="1800"/>
              <a:buChar char="●"/>
            </a:pPr>
            <a:r>
              <a:rPr lang="en" dirty="0"/>
              <a:t>It might mention any sounds or words your child is finding tricky.</a:t>
            </a:r>
            <a:endParaRPr dirty="0"/>
          </a:p>
          <a:p>
            <a:pPr marL="457200" lvl="0" indent="-342900" algn="l" rtl="0">
              <a:spcBef>
                <a:spcPts val="0"/>
              </a:spcBef>
              <a:spcAft>
                <a:spcPts val="0"/>
              </a:spcAft>
              <a:buSzPts val="1800"/>
              <a:buChar char="●"/>
            </a:pPr>
            <a:r>
              <a:rPr lang="en" dirty="0"/>
              <a:t>You will have space to write a weekly comment, letting us know what you have enjoyed at home together and any successes or challenges your child is having with their ‘Reading Practice’ book.</a:t>
            </a:r>
            <a:endParaRPr dirty="0"/>
          </a:p>
          <a:p>
            <a:pPr marL="457200" lvl="0" indent="-342900" algn="l" rtl="0">
              <a:spcBef>
                <a:spcPts val="0"/>
              </a:spcBef>
              <a:spcAft>
                <a:spcPts val="0"/>
              </a:spcAft>
              <a:buSzPts val="1800"/>
              <a:buChar char="●"/>
            </a:pPr>
            <a:r>
              <a:rPr lang="en" b="1" dirty="0"/>
              <a:t>We would be grateful if this could come in every day, as they are regularly used.</a:t>
            </a:r>
            <a:endParaRPr b="1" dirty="0"/>
          </a:p>
          <a:p>
            <a:pPr marL="457200" lvl="0" indent="-342900" algn="l" rtl="0">
              <a:spcBef>
                <a:spcPts val="0"/>
              </a:spcBef>
              <a:spcAft>
                <a:spcPts val="0"/>
              </a:spcAft>
              <a:buSzPts val="1800"/>
              <a:buChar char="●"/>
            </a:pPr>
            <a:r>
              <a:rPr lang="en" b="1" dirty="0"/>
              <a:t>Please send the Reading Record and Reading Practice books in </a:t>
            </a:r>
            <a:r>
              <a:rPr lang="en-GB" b="1" dirty="0"/>
              <a:t>the </a:t>
            </a:r>
            <a:r>
              <a:rPr lang="en-GB" b="1" dirty="0" err="1"/>
              <a:t>Latchmere</a:t>
            </a:r>
            <a:r>
              <a:rPr lang="en" b="1" dirty="0"/>
              <a:t> blue book bag, not a rucksack due to space.</a:t>
            </a:r>
            <a:endParaRPr b="1" dirty="0"/>
          </a:p>
          <a:p>
            <a:pPr marL="457200" lvl="0" indent="-342900" algn="l" rtl="0">
              <a:spcBef>
                <a:spcPts val="0"/>
              </a:spcBef>
              <a:spcAft>
                <a:spcPts val="0"/>
              </a:spcAft>
              <a:buSzPts val="1800"/>
              <a:buChar char="●"/>
            </a:pPr>
            <a:r>
              <a:rPr lang="en" dirty="0"/>
              <a:t>More information to follow in the autumn term…</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311700" y="271400"/>
            <a:ext cx="42603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P.E</a:t>
            </a:r>
            <a:endParaRPr/>
          </a:p>
        </p:txBody>
      </p:sp>
      <p:sp>
        <p:nvSpPr>
          <p:cNvPr id="165" name="Google Shape;165;p25"/>
          <p:cNvSpPr txBox="1">
            <a:spLocks noGrp="1"/>
          </p:cNvSpPr>
          <p:nvPr>
            <p:ph type="body" idx="1"/>
          </p:nvPr>
        </p:nvSpPr>
        <p:spPr>
          <a:xfrm>
            <a:off x="311700" y="902250"/>
            <a:ext cx="3981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Latchmere (or blue) t-shirt, blue shorts, trainers.</a:t>
            </a:r>
            <a:endParaRPr dirty="0"/>
          </a:p>
          <a:p>
            <a:pPr marL="457200" lvl="0" indent="-342900" algn="l" rtl="0">
              <a:spcBef>
                <a:spcPts val="0"/>
              </a:spcBef>
              <a:spcAft>
                <a:spcPts val="0"/>
              </a:spcAft>
              <a:buSzPts val="1800"/>
              <a:buChar char="●"/>
            </a:pPr>
            <a:r>
              <a:rPr lang="en" dirty="0"/>
              <a:t>Dark blue leggings/tracksuit bottoms in winter.</a:t>
            </a:r>
            <a:endParaRPr dirty="0"/>
          </a:p>
          <a:p>
            <a:pPr marL="457200" lvl="0" indent="-342900" algn="l" rtl="0">
              <a:spcBef>
                <a:spcPts val="0"/>
              </a:spcBef>
              <a:spcAft>
                <a:spcPts val="0"/>
              </a:spcAft>
              <a:buSzPts val="1800"/>
              <a:buChar char="●"/>
            </a:pPr>
            <a:r>
              <a:rPr lang="en" dirty="0"/>
              <a:t>Come into school in P.E kit on their P.E day.</a:t>
            </a:r>
            <a:endParaRPr dirty="0"/>
          </a:p>
          <a:p>
            <a:pPr marL="457200" lvl="0" indent="-342900" algn="l" rtl="0">
              <a:spcBef>
                <a:spcPts val="0"/>
              </a:spcBef>
              <a:spcAft>
                <a:spcPts val="0"/>
              </a:spcAft>
              <a:buSzPts val="1800"/>
              <a:buChar char="●"/>
            </a:pPr>
            <a:r>
              <a:rPr lang="en" dirty="0"/>
              <a:t>Class P.E day will be given in September.</a:t>
            </a:r>
            <a:endParaRPr dirty="0"/>
          </a:p>
        </p:txBody>
      </p:sp>
      <p:pic>
        <p:nvPicPr>
          <p:cNvPr id="166" name="Google Shape;166;p25"/>
          <p:cNvPicPr preferRelativeResize="0"/>
          <p:nvPr/>
        </p:nvPicPr>
        <p:blipFill>
          <a:blip r:embed="rId3">
            <a:alphaModFix/>
          </a:blip>
          <a:stretch>
            <a:fillRect/>
          </a:stretch>
        </p:blipFill>
        <p:spPr>
          <a:xfrm>
            <a:off x="4293298" y="95650"/>
            <a:ext cx="4730623" cy="3551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Parent representatives</a:t>
            </a:r>
            <a:endParaRPr/>
          </a:p>
        </p:txBody>
      </p:sp>
      <p:sp>
        <p:nvSpPr>
          <p:cNvPr id="172" name="Google Shape;172;p26"/>
          <p:cNvSpPr txBox="1">
            <a:spLocks noGrp="1"/>
          </p:cNvSpPr>
          <p:nvPr>
            <p:ph type="body" idx="1"/>
          </p:nvPr>
        </p:nvSpPr>
        <p:spPr>
          <a:xfrm>
            <a:off x="311700" y="1229875"/>
            <a:ext cx="8336400" cy="33390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en" dirty="0">
                <a:solidFill>
                  <a:srgbClr val="000000"/>
                </a:solidFill>
              </a:rPr>
              <a:t>Each class has </a:t>
            </a:r>
            <a:r>
              <a:rPr lang="en-GB" dirty="0">
                <a:solidFill>
                  <a:srgbClr val="000000"/>
                </a:solidFill>
              </a:rPr>
              <a:t>at least </a:t>
            </a:r>
            <a:r>
              <a:rPr lang="en" dirty="0">
                <a:solidFill>
                  <a:srgbClr val="000000"/>
                </a:solidFill>
              </a:rPr>
              <a:t>two parent reps, who kindly organise things throughout the year (cake sales, summer fair stalls, etc).</a:t>
            </a:r>
            <a:endParaRPr dirty="0">
              <a:solidFill>
                <a:srgbClr val="000000"/>
              </a:solidFill>
            </a:endParaRPr>
          </a:p>
          <a:p>
            <a:pPr marL="457200" lvl="0" indent="-349250" algn="l" rtl="0">
              <a:spcBef>
                <a:spcPts val="0"/>
              </a:spcBef>
              <a:spcAft>
                <a:spcPts val="0"/>
              </a:spcAft>
              <a:buSzPts val="1900"/>
              <a:buChar char="●"/>
            </a:pPr>
            <a:r>
              <a:rPr lang="en" dirty="0">
                <a:solidFill>
                  <a:srgbClr val="000000"/>
                </a:solidFill>
              </a:rPr>
              <a:t>Provide a vital link between school and parents.</a:t>
            </a:r>
            <a:endParaRPr dirty="0">
              <a:solidFill>
                <a:srgbClr val="000000"/>
              </a:solidFill>
            </a:endParaRPr>
          </a:p>
          <a:p>
            <a:pPr marL="457200" lvl="0" indent="-349250" algn="l" rtl="0">
              <a:spcBef>
                <a:spcPts val="0"/>
              </a:spcBef>
              <a:spcAft>
                <a:spcPts val="0"/>
              </a:spcAft>
              <a:buSzPts val="1900"/>
              <a:buChar char="●"/>
            </a:pPr>
            <a:r>
              <a:rPr lang="en" dirty="0">
                <a:solidFill>
                  <a:srgbClr val="000000"/>
                </a:solidFill>
              </a:rPr>
              <a:t>We will put up a list in September for those parents who may be interested in being a parent rep.  </a:t>
            </a:r>
            <a:endParaRPr dirty="0">
              <a:solidFill>
                <a:srgbClr val="000000"/>
              </a:solidFill>
            </a:endParaRPr>
          </a:p>
          <a:p>
            <a:pPr marL="457200" lvl="0" indent="-349250" algn="l" rtl="0">
              <a:spcBef>
                <a:spcPts val="0"/>
              </a:spcBef>
              <a:spcAft>
                <a:spcPts val="0"/>
              </a:spcAft>
              <a:buSzPts val="1900"/>
              <a:buChar char="●"/>
            </a:pPr>
            <a:r>
              <a:rPr lang="en" dirty="0">
                <a:solidFill>
                  <a:srgbClr val="000000"/>
                </a:solidFill>
              </a:rPr>
              <a:t>Names will be picked out of a hat if we have lots of interest.</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Parent readers</a:t>
            </a:r>
            <a:endParaRPr/>
          </a:p>
        </p:txBody>
      </p:sp>
      <p:sp>
        <p:nvSpPr>
          <p:cNvPr id="178" name="Google Shape;178;p2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Later in the </a:t>
            </a:r>
            <a:r>
              <a:rPr lang="en-GB" dirty="0"/>
              <a:t>autumn term</a:t>
            </a:r>
            <a:r>
              <a:rPr lang="en" dirty="0"/>
              <a:t>…</a:t>
            </a:r>
            <a:endParaRPr dirty="0"/>
          </a:p>
          <a:p>
            <a:pPr marL="457200" lvl="0" indent="-342900" algn="l" rtl="0">
              <a:spcBef>
                <a:spcPts val="0"/>
              </a:spcBef>
              <a:spcAft>
                <a:spcPts val="0"/>
              </a:spcAft>
              <a:buSzPts val="1800"/>
              <a:buChar char="●"/>
            </a:pPr>
            <a:r>
              <a:rPr lang="en" dirty="0"/>
              <a:t>Timetable on the class notice board with slots to sign up if you are available to help with reading.</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Birthdays</a:t>
            </a:r>
            <a:endParaRPr/>
          </a:p>
        </p:txBody>
      </p:sp>
      <p:sp>
        <p:nvSpPr>
          <p:cNvPr id="184" name="Google Shape;184;p2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We celebrate children’s birthday in class!</a:t>
            </a:r>
            <a:endParaRPr/>
          </a:p>
          <a:p>
            <a:pPr marL="457200" lvl="0" indent="-342900" algn="l" rtl="0">
              <a:spcBef>
                <a:spcPts val="0"/>
              </a:spcBef>
              <a:spcAft>
                <a:spcPts val="0"/>
              </a:spcAft>
              <a:buSzPts val="1800"/>
              <a:buChar char="●"/>
            </a:pPr>
            <a:r>
              <a:rPr lang="en"/>
              <a:t>Please give all party invitations outside the classroom to avoid any upset in class.</a:t>
            </a:r>
            <a:endParaRPr/>
          </a:p>
          <a:p>
            <a:pPr marL="457200" lvl="0" indent="-342900" algn="l" rtl="0">
              <a:spcBef>
                <a:spcPts val="0"/>
              </a:spcBef>
              <a:spcAft>
                <a:spcPts val="0"/>
              </a:spcAft>
              <a:buSzPts val="1800"/>
              <a:buChar char="●"/>
            </a:pPr>
            <a:r>
              <a:rPr lang="en"/>
              <a:t>In keeping with our healthy eating policy, we do not share sweets or cakes in class on birthdays.</a:t>
            </a:r>
            <a:endParaRPr/>
          </a:p>
          <a:p>
            <a:pPr marL="457200" lvl="0" indent="-342900" algn="l" rtl="0">
              <a:spcBef>
                <a:spcPts val="0"/>
              </a:spcBef>
              <a:spcAft>
                <a:spcPts val="0"/>
              </a:spcAft>
              <a:buSzPts val="1800"/>
              <a:buChar char="●"/>
            </a:pPr>
            <a:r>
              <a:rPr lang="en"/>
              <a:t>You are more than welcome to send in stickers, if you are able to provide for each child to have one, or we would love a book for the class!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Snack time</a:t>
            </a:r>
            <a:endParaRPr dirty="0"/>
          </a:p>
        </p:txBody>
      </p:sp>
      <p:sp>
        <p:nvSpPr>
          <p:cNvPr id="196" name="Google Shape;196;p30"/>
          <p:cNvSpPr txBox="1">
            <a:spLocks noGrp="1"/>
          </p:cNvSpPr>
          <p:nvPr>
            <p:ph type="body" idx="1"/>
          </p:nvPr>
        </p:nvSpPr>
        <p:spPr>
          <a:xfrm>
            <a:off x="311700" y="1017800"/>
            <a:ext cx="83484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Mid-morning and mid-afternoon</a:t>
            </a:r>
            <a:endParaRPr dirty="0"/>
          </a:p>
          <a:p>
            <a:pPr marL="457200" lvl="0" indent="-342900" algn="l" rtl="0">
              <a:spcBef>
                <a:spcPts val="0"/>
              </a:spcBef>
              <a:spcAft>
                <a:spcPts val="0"/>
              </a:spcAft>
              <a:buSzPts val="1800"/>
              <a:buChar char="●"/>
            </a:pPr>
            <a:r>
              <a:rPr lang="en" dirty="0"/>
              <a:t>Healthy school policy: fruit, vegetables, dried fruit </a:t>
            </a:r>
            <a:r>
              <a:rPr lang="en-GB" dirty="0"/>
              <a:t>or plain crackers.</a:t>
            </a:r>
            <a:endParaRPr dirty="0"/>
          </a:p>
          <a:p>
            <a:pPr marL="457200" lvl="0" indent="-342900" algn="l" rtl="0">
              <a:spcBef>
                <a:spcPts val="0"/>
              </a:spcBef>
              <a:spcAft>
                <a:spcPts val="0"/>
              </a:spcAft>
              <a:buSzPts val="1800"/>
              <a:buChar char="●"/>
            </a:pPr>
            <a:r>
              <a:rPr lang="en" dirty="0"/>
              <a:t>Large fruit and vegetables preferably cut up and placed in a name</a:t>
            </a:r>
            <a:r>
              <a:rPr lang="en-GB" dirty="0"/>
              <a:t>d</a:t>
            </a:r>
            <a:r>
              <a:rPr lang="en" dirty="0"/>
              <a:t> pot</a:t>
            </a:r>
            <a:endParaRPr dirty="0"/>
          </a:p>
          <a:p>
            <a:pPr marL="457200" lvl="0" indent="-342900" algn="l" rtl="0">
              <a:spcBef>
                <a:spcPts val="0"/>
              </a:spcBef>
              <a:spcAft>
                <a:spcPts val="0"/>
              </a:spcAft>
              <a:buSzPts val="1800"/>
              <a:buChar char="●"/>
            </a:pPr>
            <a:r>
              <a:rPr lang="en" dirty="0"/>
              <a:t>Please avoid putting the snack in the lunch box as it can be confusing - lunch or snack?</a:t>
            </a:r>
            <a:endParaRPr dirty="0"/>
          </a:p>
          <a:p>
            <a:pPr marL="457200" lvl="0" indent="-342900" algn="l" rtl="0">
              <a:spcBef>
                <a:spcPts val="0"/>
              </a:spcBef>
              <a:spcAft>
                <a:spcPts val="0"/>
              </a:spcAft>
              <a:buSzPts val="1800"/>
              <a:buChar char="●"/>
            </a:pPr>
            <a:r>
              <a:rPr lang="en-GB" dirty="0"/>
              <a:t>Fruit or vegetable </a:t>
            </a:r>
            <a:r>
              <a:rPr lang="en" dirty="0"/>
              <a:t>snacks are available from school - however, there is a limited choice and they are not guaranteed (e.g. first day after a holiday).</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239275" y="335625"/>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Over the summer holidays…</a:t>
            </a:r>
            <a:endParaRPr/>
          </a:p>
        </p:txBody>
      </p:sp>
      <p:sp>
        <p:nvSpPr>
          <p:cNvPr id="202" name="Google Shape;202;p31"/>
          <p:cNvSpPr txBox="1"/>
          <p:nvPr/>
        </p:nvSpPr>
        <p:spPr>
          <a:xfrm>
            <a:off x="471725" y="943425"/>
            <a:ext cx="7946700" cy="2954625"/>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Roboto"/>
              <a:buChar char="●"/>
            </a:pPr>
            <a:r>
              <a:rPr lang="en" sz="1800" dirty="0">
                <a:latin typeface="Roboto"/>
                <a:ea typeface="Roboto"/>
                <a:cs typeface="Roboto"/>
                <a:sym typeface="Roboto"/>
              </a:rPr>
              <a:t>Please help your child to become more independent - e.g. taking off their own jumper, putting on their own coat, being able to take their things out of their bags, opening their container if they will bring one for their snack etc.</a:t>
            </a:r>
            <a:endParaRPr sz="1800" dirty="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dirty="0">
                <a:latin typeface="Roboto"/>
                <a:ea typeface="Roboto"/>
                <a:cs typeface="Roboto"/>
                <a:sym typeface="Roboto"/>
              </a:rPr>
              <a:t>When your child is colouring or using small tools, encourage them to use a tripod grip.</a:t>
            </a:r>
          </a:p>
          <a:p>
            <a:pPr marL="457200" lvl="0" indent="-342900" algn="l" rtl="0">
              <a:spcBef>
                <a:spcPts val="0"/>
              </a:spcBef>
              <a:spcAft>
                <a:spcPts val="0"/>
              </a:spcAft>
              <a:buSzPts val="1800"/>
              <a:buFont typeface="Roboto"/>
              <a:buChar char="●"/>
            </a:pPr>
            <a:r>
              <a:rPr lang="en" sz="1800" dirty="0">
                <a:latin typeface="Roboto"/>
                <a:ea typeface="Roboto"/>
                <a:cs typeface="Roboto"/>
                <a:sym typeface="Roboto"/>
              </a:rPr>
              <a:t>Please en</a:t>
            </a:r>
            <a:r>
              <a:rPr lang="en-GB" sz="1800" dirty="0">
                <a:latin typeface="Roboto"/>
                <a:ea typeface="Roboto"/>
                <a:cs typeface="Roboto"/>
                <a:sym typeface="Roboto"/>
              </a:rPr>
              <a:t>courage your child to use a knife and fork correctly. This will help them to be more independent in the lunch hall.</a:t>
            </a:r>
            <a:endParaRPr lang="en" sz="1800" dirty="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dirty="0">
                <a:latin typeface="Roboto"/>
                <a:ea typeface="Roboto"/>
                <a:cs typeface="Roboto"/>
                <a:sym typeface="Roboto"/>
              </a:rPr>
              <a:t>Please name all yo</a:t>
            </a:r>
            <a:r>
              <a:rPr lang="en-GB" sz="1800" dirty="0" err="1">
                <a:latin typeface="Roboto"/>
                <a:ea typeface="Roboto"/>
                <a:cs typeface="Roboto"/>
                <a:sym typeface="Roboto"/>
              </a:rPr>
              <a:t>ur</a:t>
            </a:r>
            <a:r>
              <a:rPr lang="en-GB" sz="1800" dirty="0">
                <a:latin typeface="Roboto"/>
                <a:ea typeface="Roboto"/>
                <a:cs typeface="Roboto"/>
                <a:sym typeface="Roboto"/>
              </a:rPr>
              <a:t> child’s belongings, particularly clothes they may take off like jumpers.</a:t>
            </a:r>
            <a:endParaRPr sz="1800" dirty="0">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Next…</a:t>
            </a:r>
            <a:endParaRPr dirty="0"/>
          </a:p>
        </p:txBody>
      </p:sp>
      <p:sp>
        <p:nvSpPr>
          <p:cNvPr id="208" name="Google Shape;208;p32"/>
          <p:cNvSpPr txBox="1">
            <a:spLocks noGrp="1"/>
          </p:cNvSpPr>
          <p:nvPr>
            <p:ph type="body" idx="1"/>
          </p:nvPr>
        </p:nvSpPr>
        <p:spPr>
          <a:xfrm>
            <a:off x="311700" y="1017800"/>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You can meet:</a:t>
            </a:r>
          </a:p>
          <a:p>
            <a:pPr marL="457200" lvl="0" indent="-342900" algn="l" rtl="0">
              <a:spcBef>
                <a:spcPts val="0"/>
              </a:spcBef>
              <a:spcAft>
                <a:spcPts val="0"/>
              </a:spcAft>
              <a:buSzPts val="1800"/>
              <a:buChar char="●"/>
            </a:pPr>
            <a:r>
              <a:rPr lang="en" dirty="0"/>
              <a:t>Our </a:t>
            </a:r>
            <a:r>
              <a:rPr lang="en-GB" dirty="0"/>
              <a:t>H</a:t>
            </a:r>
            <a:r>
              <a:rPr lang="en" dirty="0"/>
              <a:t>ead</a:t>
            </a:r>
            <a:r>
              <a:rPr lang="en-GB" dirty="0"/>
              <a:t>t</a:t>
            </a:r>
            <a:r>
              <a:rPr lang="en" dirty="0"/>
              <a:t>eacher: Carolyn Coles</a:t>
            </a:r>
            <a:endParaRPr dirty="0"/>
          </a:p>
          <a:p>
            <a:pPr marL="457200" lvl="0" indent="-342900" algn="l" rtl="0">
              <a:spcBef>
                <a:spcPts val="0"/>
              </a:spcBef>
              <a:spcAft>
                <a:spcPts val="0"/>
              </a:spcAft>
              <a:buSzPts val="1800"/>
              <a:buChar char="●"/>
            </a:pPr>
            <a:r>
              <a:rPr lang="en" dirty="0"/>
              <a:t>Our </a:t>
            </a:r>
            <a:r>
              <a:rPr lang="en-GB" dirty="0"/>
              <a:t>Deputy Headteacher</a:t>
            </a:r>
            <a:r>
              <a:rPr lang="en" dirty="0"/>
              <a:t>: Claire Hogston</a:t>
            </a:r>
            <a:endParaRPr dirty="0"/>
          </a:p>
          <a:p>
            <a:pPr marL="457200" lvl="0" indent="-342900" algn="l" rtl="0">
              <a:spcBef>
                <a:spcPts val="0"/>
              </a:spcBef>
              <a:spcAft>
                <a:spcPts val="0"/>
              </a:spcAft>
              <a:buSzPts val="1800"/>
              <a:buChar char="●"/>
            </a:pPr>
            <a:r>
              <a:rPr lang="en" dirty="0"/>
              <a:t>SENDCO: </a:t>
            </a:r>
            <a:r>
              <a:rPr lang="en-GB" dirty="0"/>
              <a:t>Hollie Sheehan</a:t>
            </a:r>
            <a:endParaRPr dirty="0"/>
          </a:p>
          <a:p>
            <a:pPr marL="457200" lvl="0" indent="-342900" algn="l" rtl="0">
              <a:spcBef>
                <a:spcPts val="0"/>
              </a:spcBef>
              <a:spcAft>
                <a:spcPts val="0"/>
              </a:spcAft>
              <a:buSzPts val="1800"/>
              <a:buChar char="●"/>
            </a:pPr>
            <a:r>
              <a:rPr lang="en" dirty="0"/>
              <a:t>LSPA: </a:t>
            </a:r>
            <a:r>
              <a:rPr lang="en-GB" dirty="0" err="1"/>
              <a:t>Latchmere</a:t>
            </a:r>
            <a:r>
              <a:rPr lang="en-GB" dirty="0"/>
              <a:t> School Parent’s Association</a:t>
            </a:r>
            <a:endParaRPr dirty="0"/>
          </a:p>
          <a:p>
            <a:r>
              <a:rPr lang="en" b="1"/>
              <a:t>Class visit morning: </a:t>
            </a:r>
            <a:r>
              <a:rPr lang="en" dirty="0"/>
              <a:t>Thursday 4th July 9.15-10am </a:t>
            </a:r>
            <a:r>
              <a:rPr lang="en-GB" dirty="0"/>
              <a:t>SURNAME A-L</a:t>
            </a:r>
            <a:r>
              <a:rPr lang="en" dirty="0"/>
              <a:t> and</a:t>
            </a:r>
          </a:p>
          <a:p>
            <a:pPr marL="114300" lvl="0" indent="0" algn="l" rtl="0">
              <a:spcBef>
                <a:spcPts val="0"/>
              </a:spcBef>
              <a:spcAft>
                <a:spcPts val="0"/>
              </a:spcAft>
              <a:buSzPts val="1800"/>
              <a:buNone/>
            </a:pPr>
            <a:r>
              <a:rPr lang="en" dirty="0"/>
              <a:t>10.15-11am </a:t>
            </a:r>
            <a:r>
              <a:rPr lang="en-GB" dirty="0"/>
              <a:t>SURNAME M-Z </a:t>
            </a:r>
          </a:p>
          <a:p>
            <a:r>
              <a:rPr lang="en" b="1" dirty="0"/>
              <a:t>St</a:t>
            </a:r>
            <a:r>
              <a:rPr lang="en-GB" b="1" dirty="0"/>
              <a:t>ay and Play (optional) </a:t>
            </a:r>
            <a:r>
              <a:rPr lang="en-GB" dirty="0"/>
              <a:t>will be on Wednesday 4</a:t>
            </a:r>
            <a:r>
              <a:rPr lang="en-GB" baseline="30000" dirty="0"/>
              <a:t>th</a:t>
            </a:r>
            <a:r>
              <a:rPr lang="en-GB" dirty="0"/>
              <a:t> September – 12.45pm-1.30pm SURNAME A-L and 2-2.45pm SURNAME M-Z </a:t>
            </a:r>
          </a:p>
          <a:p>
            <a:pPr marL="114300" lvl="0" indent="0">
              <a:buNone/>
            </a:pPr>
            <a:endParaRPr lang="en-GB" sz="1800" b="1" dirty="0"/>
          </a:p>
        </p:txBody>
      </p:sp>
    </p:spTree>
    <p:extLst>
      <p:ext uri="{BB962C8B-B14F-4D97-AF65-F5344CB8AC3E}">
        <p14:creationId xmlns:p14="http://schemas.microsoft.com/office/powerpoint/2010/main" val="2017035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ctrTitle"/>
          </p:nvPr>
        </p:nvSpPr>
        <p:spPr>
          <a:xfrm>
            <a:off x="2600325" y="601297"/>
            <a:ext cx="8222100" cy="83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Any questions?</a:t>
            </a:r>
            <a:endParaRPr/>
          </a:p>
        </p:txBody>
      </p:sp>
      <p:pic>
        <p:nvPicPr>
          <p:cNvPr id="214" name="Google Shape;214;p33"/>
          <p:cNvPicPr preferRelativeResize="0"/>
          <p:nvPr/>
        </p:nvPicPr>
        <p:blipFill>
          <a:blip r:embed="rId3">
            <a:alphaModFix/>
          </a:blip>
          <a:stretch>
            <a:fillRect/>
          </a:stretch>
        </p:blipFill>
        <p:spPr>
          <a:xfrm>
            <a:off x="2600325" y="1709397"/>
            <a:ext cx="3848735" cy="32285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Introduction</a:t>
            </a:r>
            <a:endParaRPr/>
          </a:p>
        </p:txBody>
      </p:sp>
      <p:sp>
        <p:nvSpPr>
          <p:cNvPr id="91" name="Google Shape;91;p1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Teacher</a:t>
            </a:r>
            <a:r>
              <a:rPr lang="en" dirty="0"/>
              <a:t>: M</a:t>
            </a:r>
            <a:r>
              <a:rPr lang="en-GB" dirty="0" err="1"/>
              <a:t>iss</a:t>
            </a:r>
            <a:r>
              <a:rPr lang="en" dirty="0"/>
              <a:t> </a:t>
            </a:r>
            <a:r>
              <a:rPr lang="en-GB" dirty="0"/>
              <a:t>Davison</a:t>
            </a:r>
            <a:endParaRPr dirty="0"/>
          </a:p>
          <a:p>
            <a:pPr marL="0" lvl="0" indent="0" algn="l" rtl="0">
              <a:spcBef>
                <a:spcPts val="1200"/>
              </a:spcBef>
              <a:spcAft>
                <a:spcPts val="0"/>
              </a:spcAft>
              <a:buNone/>
            </a:pPr>
            <a:r>
              <a:rPr lang="en" dirty="0"/>
              <a:t>Teaching Assistant: </a:t>
            </a:r>
            <a:r>
              <a:rPr lang="en-GB" dirty="0"/>
              <a:t>Mrs </a:t>
            </a:r>
            <a:r>
              <a:rPr lang="en-GB" dirty="0" err="1"/>
              <a:t>Grisby</a:t>
            </a:r>
            <a:endParaRPr lang="en-GB" dirty="0"/>
          </a:p>
          <a:p>
            <a:pPr marL="0" lvl="0" indent="0" algn="l" rtl="0">
              <a:spcBef>
                <a:spcPts val="1200"/>
              </a:spcBef>
              <a:spcAft>
                <a:spcPts val="0"/>
              </a:spcAft>
              <a:buNone/>
            </a:pPr>
            <a:r>
              <a:rPr lang="en" dirty="0"/>
              <a:t>One afternoon a week the teacher will be released to plan, prepare and assess (PPA) outside of class. During this time, there will be a cover teacher in the classroom.</a:t>
            </a:r>
            <a:endParaRPr dirty="0"/>
          </a:p>
          <a:p>
            <a:pPr marL="0" lvl="0" indent="0" algn="l" rtl="0">
              <a:spcBef>
                <a:spcPts val="1200"/>
              </a:spcBef>
              <a:spcAft>
                <a:spcPts val="120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Drop off arrangements</a:t>
            </a:r>
            <a:endParaRPr/>
          </a:p>
        </p:txBody>
      </p:sp>
      <p:sp>
        <p:nvSpPr>
          <p:cNvPr id="97" name="Google Shape;97;p1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dirty="0"/>
              <a:t>KS1 </a:t>
            </a:r>
            <a:r>
              <a:rPr lang="en" dirty="0"/>
              <a:t>green gates open at 8.40</a:t>
            </a:r>
            <a:endParaRPr dirty="0"/>
          </a:p>
          <a:p>
            <a:pPr marL="457200" lvl="0" indent="-342900" algn="l" rtl="0">
              <a:spcBef>
                <a:spcPts val="0"/>
              </a:spcBef>
              <a:spcAft>
                <a:spcPts val="0"/>
              </a:spcAft>
              <a:buSzPts val="1800"/>
              <a:buChar char="●"/>
            </a:pPr>
            <a:r>
              <a:rPr lang="en" dirty="0"/>
              <a:t>Please wait outside the classroom doors until </a:t>
            </a:r>
            <a:r>
              <a:rPr lang="en-GB" dirty="0"/>
              <a:t>the </a:t>
            </a:r>
            <a:r>
              <a:rPr lang="en" dirty="0"/>
              <a:t>door </a:t>
            </a:r>
            <a:r>
              <a:rPr lang="en-GB" dirty="0"/>
              <a:t>is</a:t>
            </a:r>
            <a:r>
              <a:rPr lang="en" dirty="0"/>
              <a:t> open.</a:t>
            </a:r>
            <a:endParaRPr dirty="0"/>
          </a:p>
          <a:p>
            <a:pPr marL="457200" lvl="0" indent="-342900" algn="l" rtl="0">
              <a:spcBef>
                <a:spcPts val="0"/>
              </a:spcBef>
              <a:spcAft>
                <a:spcPts val="0"/>
              </a:spcAft>
              <a:buSzPts val="1800"/>
              <a:buChar char="●"/>
            </a:pPr>
            <a:r>
              <a:rPr lang="en" b="1" i="1" dirty="0"/>
              <a:t>On the first day… </a:t>
            </a:r>
            <a:r>
              <a:rPr lang="en" dirty="0"/>
              <a:t>when the children’s entry is staggered - please do enter with your child and </a:t>
            </a:r>
            <a:r>
              <a:rPr lang="en-GB" dirty="0"/>
              <a:t>support them to </a:t>
            </a:r>
            <a:r>
              <a:rPr lang="en" dirty="0"/>
              <a:t>put their belongings on their peg. Please check your appointment </a:t>
            </a:r>
            <a:r>
              <a:rPr lang="en-GB" dirty="0"/>
              <a:t>time </a:t>
            </a:r>
            <a:r>
              <a:rPr lang="en" dirty="0"/>
              <a:t>for the first day and arrive for that time.</a:t>
            </a:r>
            <a:endParaRPr dirty="0"/>
          </a:p>
          <a:p>
            <a:pPr marL="457200" lvl="0" indent="-342900" algn="l" rtl="0">
              <a:spcBef>
                <a:spcPts val="0"/>
              </a:spcBef>
              <a:spcAft>
                <a:spcPts val="0"/>
              </a:spcAft>
              <a:buSzPts val="1800"/>
              <a:buChar char="●"/>
            </a:pPr>
            <a:r>
              <a:rPr lang="en" b="1" i="1" dirty="0"/>
              <a:t>After the first day… </a:t>
            </a:r>
            <a:r>
              <a:rPr lang="en" dirty="0"/>
              <a:t>we encourage children to be independent by putting their own belongings away with the expectation of them coming into class independently.</a:t>
            </a:r>
            <a:endParaRPr dirty="0"/>
          </a:p>
          <a:p>
            <a:pPr marL="457200" lvl="0" indent="-342900" algn="l" rtl="0">
              <a:spcBef>
                <a:spcPts val="0"/>
              </a:spcBef>
              <a:spcAft>
                <a:spcPts val="0"/>
              </a:spcAft>
              <a:buSzPts val="1800"/>
              <a:buChar char="●"/>
            </a:pPr>
            <a:r>
              <a:rPr lang="en" dirty="0"/>
              <a:t>We ask that your child does not bring in toys.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Pick up arrangements</a:t>
            </a:r>
            <a:endParaRPr/>
          </a:p>
        </p:txBody>
      </p:sp>
      <p:sp>
        <p:nvSpPr>
          <p:cNvPr id="103" name="Google Shape;103;p16"/>
          <p:cNvSpPr txBox="1">
            <a:spLocks noGrp="1"/>
          </p:cNvSpPr>
          <p:nvPr>
            <p:ph type="body" idx="1"/>
          </p:nvPr>
        </p:nvSpPr>
        <p:spPr>
          <a:xfrm>
            <a:off x="311700" y="902250"/>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dirty="0"/>
              <a:t>Please enter the school through the KS1 </a:t>
            </a:r>
            <a:r>
              <a:rPr lang="en" dirty="0"/>
              <a:t>green gates.</a:t>
            </a:r>
            <a:endParaRPr dirty="0"/>
          </a:p>
          <a:p>
            <a:pPr marL="457200" lvl="0" indent="-342900" algn="l" rtl="0">
              <a:spcBef>
                <a:spcPts val="0"/>
              </a:spcBef>
              <a:spcAft>
                <a:spcPts val="0"/>
              </a:spcAft>
              <a:buSzPts val="1800"/>
              <a:buChar char="●"/>
            </a:pPr>
            <a:r>
              <a:rPr lang="en" dirty="0"/>
              <a:t>Collection time is 3.20pm from the classroom door.</a:t>
            </a:r>
            <a:endParaRPr dirty="0"/>
          </a:p>
          <a:p>
            <a:pPr marL="457200" lvl="0" indent="-342900" algn="l" rtl="0">
              <a:spcBef>
                <a:spcPts val="0"/>
              </a:spcBef>
              <a:spcAft>
                <a:spcPts val="0"/>
              </a:spcAft>
              <a:buSzPts val="1800"/>
              <a:buChar char="●"/>
            </a:pPr>
            <a:r>
              <a:rPr lang="en" dirty="0"/>
              <a:t>We send children to you when we can see you so we are sure they have gone home with the correct person.</a:t>
            </a:r>
            <a:endParaRPr b="1" dirty="0"/>
          </a:p>
          <a:p>
            <a:pPr marL="457200" lvl="0" indent="-342900" algn="l" rtl="0">
              <a:spcBef>
                <a:spcPts val="0"/>
              </a:spcBef>
              <a:spcAft>
                <a:spcPts val="0"/>
              </a:spcAft>
              <a:buSzPts val="1800"/>
              <a:buChar char="●"/>
            </a:pPr>
            <a:r>
              <a:rPr lang="en" dirty="0"/>
              <a:t>Children going to Latchmere After School Club are collected and taken there at 3.10pm.</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311700" y="1802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Notice board and message book</a:t>
            </a:r>
            <a:endParaRPr/>
          </a:p>
        </p:txBody>
      </p:sp>
      <p:sp>
        <p:nvSpPr>
          <p:cNvPr id="109" name="Google Shape;109;p17"/>
          <p:cNvSpPr txBox="1">
            <a:spLocks noGrp="1"/>
          </p:cNvSpPr>
          <p:nvPr>
            <p:ph type="body" idx="1"/>
          </p:nvPr>
        </p:nvSpPr>
        <p:spPr>
          <a:xfrm>
            <a:off x="311700" y="902250"/>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Please do let us know in advance if a different person (over the age of 16) is going to be collecting your child - there is a </a:t>
            </a:r>
            <a:r>
              <a:rPr lang="en" b="1" dirty="0"/>
              <a:t>message book on the class noticeboard</a:t>
            </a:r>
            <a:r>
              <a:rPr lang="en" dirty="0"/>
              <a:t> or you can email. </a:t>
            </a:r>
            <a:endParaRPr dirty="0"/>
          </a:p>
          <a:p>
            <a:pPr marL="457200" lvl="0" indent="-342900" algn="l" rtl="0">
              <a:spcBef>
                <a:spcPts val="0"/>
              </a:spcBef>
              <a:spcAft>
                <a:spcPts val="0"/>
              </a:spcAft>
              <a:buSzPts val="1800"/>
              <a:buChar char="●"/>
            </a:pPr>
            <a:r>
              <a:rPr lang="en" dirty="0"/>
              <a:t>If you know you are happy for different family members or other pupils’ families to collect your child and this is a permanent arrangement, please let us know of all those people in writing.</a:t>
            </a:r>
            <a:endParaRPr dirty="0"/>
          </a:p>
          <a:p>
            <a:pPr lvl="0"/>
            <a:r>
              <a:rPr lang="en-GB" dirty="0"/>
              <a:t>Please email clubs@latchmereschool.org </a:t>
            </a:r>
            <a:r>
              <a:rPr lang="en" dirty="0"/>
              <a:t>or go through the office if your ASC arrangements change.</a:t>
            </a:r>
            <a:endParaRPr dirty="0"/>
          </a:p>
          <a:p>
            <a:pPr marL="457200" lvl="0" indent="-342900" algn="l" rtl="0">
              <a:spcBef>
                <a:spcPts val="0"/>
              </a:spcBef>
              <a:spcAft>
                <a:spcPts val="0"/>
              </a:spcAft>
              <a:buSzPts val="1800"/>
              <a:buChar char="●"/>
            </a:pPr>
            <a:r>
              <a:rPr lang="en" dirty="0"/>
              <a:t>If you need to drop your child off late or pick them up early, please write an email to the office.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Discussions about your child</a:t>
            </a:r>
            <a:endParaRPr/>
          </a:p>
        </p:txBody>
      </p:sp>
      <p:sp>
        <p:nvSpPr>
          <p:cNvPr id="115" name="Google Shape;115;p1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Generally, class teachers are available until around 8.50am if you have a quick query about your child and can be spoken to at the classroom door.</a:t>
            </a:r>
            <a:endParaRPr dirty="0"/>
          </a:p>
          <a:p>
            <a:pPr marL="457200" lvl="0" indent="-342900" algn="l" rtl="0">
              <a:spcBef>
                <a:spcPts val="0"/>
              </a:spcBef>
              <a:spcAft>
                <a:spcPts val="0"/>
              </a:spcAft>
              <a:buSzPts val="1800"/>
              <a:buChar char="●"/>
            </a:pPr>
            <a:r>
              <a:rPr lang="en" dirty="0"/>
              <a:t>If you would like a more detailed conversation, please arrange a time after school.</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Classroom Layout</a:t>
            </a:r>
            <a:endParaRPr/>
          </a:p>
        </p:txBody>
      </p:sp>
      <p:sp>
        <p:nvSpPr>
          <p:cNvPr id="121" name="Google Shape;121;p19"/>
          <p:cNvSpPr txBox="1">
            <a:spLocks noGrp="1"/>
          </p:cNvSpPr>
          <p:nvPr>
            <p:ph type="body" idx="1"/>
          </p:nvPr>
        </p:nvSpPr>
        <p:spPr>
          <a:xfrm>
            <a:off x="311700" y="974825"/>
            <a:ext cx="3577800" cy="33390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a:t>Classroom is divided into areas: writing, maths, role-play, ‘making’, creative area. </a:t>
            </a:r>
            <a:endParaRPr/>
          </a:p>
          <a:p>
            <a:pPr marL="457200" lvl="0" indent="-342900" algn="l" rtl="0">
              <a:spcBef>
                <a:spcPts val="0"/>
              </a:spcBef>
              <a:spcAft>
                <a:spcPts val="0"/>
              </a:spcAft>
              <a:buSzPts val="1800"/>
              <a:buChar char="●"/>
            </a:pPr>
            <a:r>
              <a:rPr lang="en"/>
              <a:t>Children are able to move around freely between activities unless there is a specific focus activity, which is adult-led.</a:t>
            </a:r>
            <a:endParaRPr/>
          </a:p>
          <a:p>
            <a:pPr marL="457200" lvl="0" indent="-342900" algn="l" rtl="0">
              <a:spcBef>
                <a:spcPts val="0"/>
              </a:spcBef>
              <a:spcAft>
                <a:spcPts val="0"/>
              </a:spcAft>
              <a:buSzPts val="1800"/>
              <a:buChar char="●"/>
            </a:pPr>
            <a:r>
              <a:rPr lang="en"/>
              <a:t>The outside area is an extension of the learning in the classroom.</a:t>
            </a:r>
            <a:endParaRPr/>
          </a:p>
        </p:txBody>
      </p:sp>
      <p:pic>
        <p:nvPicPr>
          <p:cNvPr id="122" name="Google Shape;122;p19"/>
          <p:cNvPicPr preferRelativeResize="0"/>
          <p:nvPr/>
        </p:nvPicPr>
        <p:blipFill>
          <a:blip r:embed="rId3">
            <a:alphaModFix/>
          </a:blip>
          <a:stretch>
            <a:fillRect/>
          </a:stretch>
        </p:blipFill>
        <p:spPr>
          <a:xfrm>
            <a:off x="3952889" y="2746232"/>
            <a:ext cx="2663873" cy="1997901"/>
          </a:xfrm>
          <a:prstGeom prst="rect">
            <a:avLst/>
          </a:prstGeom>
          <a:noFill/>
          <a:ln>
            <a:noFill/>
          </a:ln>
        </p:spPr>
      </p:pic>
      <p:pic>
        <p:nvPicPr>
          <p:cNvPr id="123" name="Google Shape;123;p19"/>
          <p:cNvPicPr preferRelativeResize="0"/>
          <p:nvPr/>
        </p:nvPicPr>
        <p:blipFill rotWithShape="1">
          <a:blip r:embed="rId4">
            <a:alphaModFix/>
          </a:blip>
          <a:srcRect r="14354" b="17783"/>
          <a:stretch/>
        </p:blipFill>
        <p:spPr>
          <a:xfrm>
            <a:off x="6741425" y="2196300"/>
            <a:ext cx="2258199" cy="1625950"/>
          </a:xfrm>
          <a:prstGeom prst="rect">
            <a:avLst/>
          </a:prstGeom>
          <a:noFill/>
          <a:ln>
            <a:noFill/>
          </a:ln>
        </p:spPr>
      </p:pic>
      <p:pic>
        <p:nvPicPr>
          <p:cNvPr id="124" name="Google Shape;124;p19"/>
          <p:cNvPicPr preferRelativeResize="0"/>
          <p:nvPr/>
        </p:nvPicPr>
        <p:blipFill>
          <a:blip r:embed="rId5">
            <a:alphaModFix/>
          </a:blip>
          <a:stretch>
            <a:fillRect/>
          </a:stretch>
        </p:blipFill>
        <p:spPr>
          <a:xfrm>
            <a:off x="3625300" y="165825"/>
            <a:ext cx="2866800" cy="2150100"/>
          </a:xfrm>
          <a:prstGeom prst="rect">
            <a:avLst/>
          </a:prstGeom>
          <a:noFill/>
          <a:ln>
            <a:noFill/>
          </a:ln>
        </p:spPr>
      </p:pic>
      <p:pic>
        <p:nvPicPr>
          <p:cNvPr id="125" name="Google Shape;125;p19"/>
          <p:cNvPicPr preferRelativeResize="0"/>
          <p:nvPr/>
        </p:nvPicPr>
        <p:blipFill>
          <a:blip r:embed="rId6">
            <a:alphaModFix/>
          </a:blip>
          <a:stretch>
            <a:fillRect/>
          </a:stretch>
        </p:blipFill>
        <p:spPr>
          <a:xfrm>
            <a:off x="6561525" y="59575"/>
            <a:ext cx="2523102" cy="1892326"/>
          </a:xfrm>
          <a:prstGeom prst="rect">
            <a:avLst/>
          </a:prstGeom>
          <a:noFill/>
          <a:ln>
            <a:noFill/>
          </a:ln>
        </p:spPr>
      </p:pic>
      <p:pic>
        <p:nvPicPr>
          <p:cNvPr id="126" name="Google Shape;126;p19"/>
          <p:cNvPicPr preferRelativeResize="0"/>
          <p:nvPr/>
        </p:nvPicPr>
        <p:blipFill>
          <a:blip r:embed="rId7">
            <a:alphaModFix/>
          </a:blip>
          <a:stretch>
            <a:fillRect/>
          </a:stretch>
        </p:blipFill>
        <p:spPr>
          <a:xfrm>
            <a:off x="5488275" y="1666675"/>
            <a:ext cx="1982527" cy="14868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Learning</a:t>
            </a:r>
            <a:endParaRPr/>
          </a:p>
        </p:txBody>
      </p:sp>
      <p:sp>
        <p:nvSpPr>
          <p:cNvPr id="132" name="Google Shape;132;p20"/>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Children will be invited to bring in topic related items to contribute to displays and the role play area.</a:t>
            </a:r>
            <a:endParaRPr dirty="0"/>
          </a:p>
          <a:p>
            <a:pPr marL="457200" lvl="0" indent="-342900" algn="l" rtl="0">
              <a:spcBef>
                <a:spcPts val="0"/>
              </a:spcBef>
              <a:spcAft>
                <a:spcPts val="0"/>
              </a:spcAft>
              <a:buSzPts val="1800"/>
              <a:buChar char="●"/>
            </a:pPr>
            <a:r>
              <a:rPr lang="en" dirty="0"/>
              <a:t>Learning Journeys - these document your child’s progress and journey through Reception.</a:t>
            </a:r>
            <a:endParaRPr dirty="0"/>
          </a:p>
          <a:p>
            <a:pPr marL="457200" lvl="0" indent="-342900" algn="l" rtl="0">
              <a:spcBef>
                <a:spcPts val="0"/>
              </a:spcBef>
              <a:spcAft>
                <a:spcPts val="0"/>
              </a:spcAft>
              <a:buSzPts val="1800"/>
              <a:buChar char="●"/>
            </a:pPr>
            <a:r>
              <a:rPr lang="en-GB" dirty="0"/>
              <a:t>We will set half termly challenges for your child to complete linked to our learning</a:t>
            </a:r>
            <a:r>
              <a:rPr lang="en" dirty="0"/>
              <a:t>. </a:t>
            </a:r>
            <a:r>
              <a:rPr lang="en-GB" dirty="0"/>
              <a:t>Please work on these together at home.</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Reception Curriculum</a:t>
            </a:r>
            <a:endParaRPr/>
          </a:p>
        </p:txBody>
      </p:sp>
      <p:sp>
        <p:nvSpPr>
          <p:cNvPr id="138" name="Google Shape;138;p21"/>
          <p:cNvSpPr txBox="1">
            <a:spLocks noGrp="1"/>
          </p:cNvSpPr>
          <p:nvPr>
            <p:ph type="body" idx="1"/>
          </p:nvPr>
        </p:nvSpPr>
        <p:spPr>
          <a:xfrm>
            <a:off x="311700" y="952825"/>
            <a:ext cx="4157400" cy="38052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
              <a:t>Three ‘prime’ areas: personal, social and emotional development; communication and language; physical development.</a:t>
            </a:r>
            <a:endParaRPr/>
          </a:p>
          <a:p>
            <a:pPr marL="457200" lvl="0" indent="-334327" algn="l" rtl="0">
              <a:spcBef>
                <a:spcPts val="0"/>
              </a:spcBef>
              <a:spcAft>
                <a:spcPts val="0"/>
              </a:spcAft>
              <a:buSzPct val="100000"/>
              <a:buChar char="●"/>
            </a:pPr>
            <a:r>
              <a:rPr lang="en"/>
              <a:t>Four specific areas: literacy; mathematics; understanding the world; expressive arts and design.</a:t>
            </a:r>
            <a:endParaRPr/>
          </a:p>
          <a:p>
            <a:pPr marL="457200" lvl="0" indent="-334327" algn="l" rtl="0">
              <a:spcBef>
                <a:spcPts val="0"/>
              </a:spcBef>
              <a:spcAft>
                <a:spcPts val="0"/>
              </a:spcAft>
              <a:buSzPct val="100000"/>
              <a:buChar char="●"/>
            </a:pPr>
            <a:r>
              <a:rPr lang="en"/>
              <a:t>Different activities will be in the classroom to facilitate the learning of these areas.</a:t>
            </a:r>
            <a:endParaRPr/>
          </a:p>
          <a:p>
            <a:pPr marL="457200" lvl="0" indent="-334327" algn="l" rtl="0">
              <a:spcBef>
                <a:spcPts val="0"/>
              </a:spcBef>
              <a:spcAft>
                <a:spcPts val="0"/>
              </a:spcAft>
              <a:buSzPct val="100000"/>
              <a:buChar char="●"/>
            </a:pPr>
            <a:r>
              <a:rPr lang="en"/>
              <a:t>Learning happens through structured play - a balance of child-initiated and teacher-led activities.</a:t>
            </a:r>
            <a:endParaRPr/>
          </a:p>
        </p:txBody>
      </p:sp>
      <p:pic>
        <p:nvPicPr>
          <p:cNvPr id="139" name="Google Shape;139;p21"/>
          <p:cNvPicPr preferRelativeResize="0"/>
          <p:nvPr/>
        </p:nvPicPr>
        <p:blipFill>
          <a:blip r:embed="rId3">
            <a:alphaModFix/>
          </a:blip>
          <a:stretch>
            <a:fillRect/>
          </a:stretch>
        </p:blipFill>
        <p:spPr>
          <a:xfrm>
            <a:off x="4367225" y="226450"/>
            <a:ext cx="2924699" cy="2193524"/>
          </a:xfrm>
          <a:prstGeom prst="rect">
            <a:avLst/>
          </a:prstGeom>
          <a:noFill/>
          <a:ln>
            <a:noFill/>
          </a:ln>
        </p:spPr>
      </p:pic>
      <p:pic>
        <p:nvPicPr>
          <p:cNvPr id="140" name="Google Shape;140;p21"/>
          <p:cNvPicPr preferRelativeResize="0"/>
          <p:nvPr/>
        </p:nvPicPr>
        <p:blipFill>
          <a:blip r:embed="rId4">
            <a:alphaModFix/>
          </a:blip>
          <a:stretch>
            <a:fillRect/>
          </a:stretch>
        </p:blipFill>
        <p:spPr>
          <a:xfrm>
            <a:off x="6531000" y="1492425"/>
            <a:ext cx="2612998" cy="1959749"/>
          </a:xfrm>
          <a:prstGeom prst="rect">
            <a:avLst/>
          </a:prstGeom>
          <a:noFill/>
          <a:ln>
            <a:noFill/>
          </a:ln>
        </p:spPr>
      </p:pic>
      <p:pic>
        <p:nvPicPr>
          <p:cNvPr id="141" name="Google Shape;141;p21"/>
          <p:cNvPicPr preferRelativeResize="0"/>
          <p:nvPr/>
        </p:nvPicPr>
        <p:blipFill>
          <a:blip r:embed="rId5">
            <a:alphaModFix/>
          </a:blip>
          <a:stretch>
            <a:fillRect/>
          </a:stretch>
        </p:blipFill>
        <p:spPr>
          <a:xfrm>
            <a:off x="4469100" y="2716300"/>
            <a:ext cx="2486750" cy="1760874"/>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1282</Words>
  <Application>Microsoft Office PowerPoint</Application>
  <PresentationFormat>On-screen Show (16:9)</PresentationFormat>
  <Paragraphs>92</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Roboto</vt:lpstr>
      <vt:lpstr>Geometric</vt:lpstr>
      <vt:lpstr>Reception Open Evening Thursday 27th June</vt:lpstr>
      <vt:lpstr>Introduction</vt:lpstr>
      <vt:lpstr>Drop off arrangements</vt:lpstr>
      <vt:lpstr>Pick up arrangements</vt:lpstr>
      <vt:lpstr>Notice board and message book</vt:lpstr>
      <vt:lpstr>Discussions about your child</vt:lpstr>
      <vt:lpstr>Classroom Layout</vt:lpstr>
      <vt:lpstr>Learning</vt:lpstr>
      <vt:lpstr>Reception Curriculum</vt:lpstr>
      <vt:lpstr>Lunchtime arrangements</vt:lpstr>
      <vt:lpstr>Reading Record</vt:lpstr>
      <vt:lpstr>P.E</vt:lpstr>
      <vt:lpstr>Parent representatives</vt:lpstr>
      <vt:lpstr>Parent readers</vt:lpstr>
      <vt:lpstr>Birthdays</vt:lpstr>
      <vt:lpstr>Snack time</vt:lpstr>
      <vt:lpstr>Over the summer holidays…</vt:lpstr>
      <vt:lpstr>Next…</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Reception Open Evening Wednesday 6th July</dc:title>
  <dc:creator>Caroline Davison</dc:creator>
  <cp:lastModifiedBy>Caroline Davison</cp:lastModifiedBy>
  <cp:revision>35</cp:revision>
  <cp:lastPrinted>2024-06-26T14:31:37Z</cp:lastPrinted>
  <dcterms:modified xsi:type="dcterms:W3CDTF">2024-06-26T15:29:31Z</dcterms:modified>
</cp:coreProperties>
</file>